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6" r:id="rId3"/>
    <p:sldId id="353" r:id="rId4"/>
    <p:sldId id="354" r:id="rId5"/>
    <p:sldId id="376" r:id="rId6"/>
    <p:sldId id="377" r:id="rId7"/>
    <p:sldId id="365" r:id="rId8"/>
    <p:sldId id="361" r:id="rId9"/>
    <p:sldId id="359" r:id="rId10"/>
    <p:sldId id="360" r:id="rId11"/>
    <p:sldId id="375" r:id="rId12"/>
    <p:sldId id="362" r:id="rId13"/>
    <p:sldId id="363" r:id="rId14"/>
    <p:sldId id="364" r:id="rId15"/>
    <p:sldId id="374" r:id="rId16"/>
    <p:sldId id="355" r:id="rId17"/>
    <p:sldId id="34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C509"/>
    <a:srgbClr val="D549B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E40C2-6A6C-4E4F-84E4-980A8048143D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3093C-4ED9-3347-B5DF-692BF853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63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2" y="620688"/>
            <a:ext cx="11055349" cy="7921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1" y="1556793"/>
            <a:ext cx="11055349" cy="410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70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4B8D-52D4-9145-A026-5493F29C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324"/>
          </a:xfrm>
        </p:spPr>
        <p:txBody>
          <a:bodyPr>
            <a:normAutofit/>
          </a:bodyPr>
          <a:lstStyle>
            <a:lvl1pPr algn="ctr">
              <a:defRPr sz="3600" b="1"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2D8E-D96F-9E43-A3DB-BCA8E7564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89972"/>
            <a:ext cx="5181600" cy="517324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8A64F-FAA8-7C45-AC75-C8CB4A386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89973"/>
            <a:ext cx="5181600" cy="517324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2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56075"/>
            <a:ext cx="72402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 dirty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br>
              <a:rPr lang="de-AT" sz="1300" b="0" kern="1200" dirty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 dirty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évolution</a:t>
            </a:r>
          </a:p>
          <a:p>
            <a:pPr algn="l"/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Innovationsimpulse</a:t>
            </a:r>
            <a:r>
              <a:rPr lang="fr-FR" sz="13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der </a:t>
            </a:r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Sprachenbildung</a:t>
            </a:r>
            <a:r>
              <a:rPr lang="fr-FR" sz="13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Kontexte</a:t>
            </a:r>
            <a:r>
              <a:rPr lang="fr-FR" sz="13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</a:t>
            </a:r>
            <a:r>
              <a:rPr lang="fr-FR" sz="13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Kompetenzen</a:t>
            </a:r>
            <a:r>
              <a:rPr lang="fr-FR" sz="13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fr-FR" sz="13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3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Wandel</a:t>
            </a:r>
            <a:endParaRPr lang="de-AT" sz="13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701" y="913756"/>
            <a:ext cx="9658597" cy="2390553"/>
          </a:xfrm>
        </p:spPr>
        <p:txBody>
          <a:bodyPr>
            <a:normAutofit fontScale="90000"/>
          </a:bodyPr>
          <a:lstStyle/>
          <a:p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Covid-19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and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language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education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br>
              <a:rPr lang="de-AT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Two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challenges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one</a:t>
            </a:r>
            <a:r>
              <a:rPr lang="de-AT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accent5">
                    <a:lumMod val="50000"/>
                  </a:schemeClr>
                </a:solidFill>
              </a:rPr>
              <a:t>response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4083"/>
            <a:ext cx="9144000" cy="1258686"/>
          </a:xfrm>
        </p:spPr>
        <p:txBody>
          <a:bodyPr>
            <a:normAutofit/>
          </a:bodyPr>
          <a:lstStyle/>
          <a:p>
            <a:r>
              <a:rPr lang="de-AT" sz="3200" dirty="0">
                <a:solidFill>
                  <a:schemeClr val="accent5">
                    <a:lumMod val="50000"/>
                  </a:schemeClr>
                </a:solidFill>
              </a:rPr>
              <a:t>David Little</a:t>
            </a:r>
          </a:p>
          <a:p>
            <a:r>
              <a:rPr lang="de-AT" sz="3200" dirty="0" err="1">
                <a:solidFill>
                  <a:schemeClr val="accent5">
                    <a:lumMod val="50000"/>
                  </a:schemeClr>
                </a:solidFill>
              </a:rPr>
              <a:t>Trinity</a:t>
            </a:r>
            <a:r>
              <a:rPr lang="de-AT" sz="3200" dirty="0">
                <a:solidFill>
                  <a:schemeClr val="accent5">
                    <a:lumMod val="50000"/>
                  </a:schemeClr>
                </a:solidFill>
              </a:rPr>
              <a:t> College Dublin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60B8B2A-EC0F-DD4E-9897-5CD44A88FCA7}"/>
              </a:ext>
            </a:extLst>
          </p:cNvPr>
          <p:cNvSpPr txBox="1"/>
          <p:nvPr/>
        </p:nvSpPr>
        <p:spPr>
          <a:xfrm>
            <a:off x="10200640" y="6082454"/>
            <a:ext cx="158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CEFR-CV, p. 40</a:t>
            </a:r>
          </a:p>
        </p:txBody>
      </p:sp>
      <p:pic>
        <p:nvPicPr>
          <p:cNvPr id="3" name="Picture 2" descr="Chart, radar chart&#10;&#10;Description automatically generated">
            <a:extLst>
              <a:ext uri="{FF2B5EF4-FFF2-40B4-BE49-F238E27FC236}">
                <a16:creationId xmlns:a16="http://schemas.microsoft.com/office/drawing/2014/main" id="{52D485B9-0B54-AC48-9EBD-C48401947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014" y="619493"/>
            <a:ext cx="8019626" cy="546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0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 how do we respond to the twin challenges that Covid-19 poses?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9A4B2-F616-3140-8921-4414DA7C41EA}"/>
              </a:ext>
            </a:extLst>
          </p:cNvPr>
          <p:cNvSpPr/>
          <p:nvPr/>
        </p:nvSpPr>
        <p:spPr>
          <a:xfrm>
            <a:off x="313113" y="999422"/>
            <a:ext cx="5516188" cy="2597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policy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State or restate communicative curriculum goals in “can do” terms; summarize as a learner profile</a:t>
            </a:r>
          </a:p>
        </p:txBody>
      </p:sp>
    </p:spTree>
    <p:extLst>
      <p:ext uri="{BB962C8B-B14F-4D97-AF65-F5344CB8AC3E}">
        <p14:creationId xmlns:p14="http://schemas.microsoft.com/office/powerpoint/2010/main" val="54013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 how do we respond to the twin challenges that Covid-19 poses?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9A4B2-F616-3140-8921-4414DA7C41EA}"/>
              </a:ext>
            </a:extLst>
          </p:cNvPr>
          <p:cNvSpPr/>
          <p:nvPr/>
        </p:nvSpPr>
        <p:spPr>
          <a:xfrm>
            <a:off x="313113" y="999422"/>
            <a:ext cx="5516188" cy="2597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policy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State or restate communicative curriculum goals in “can do” terms; summarize as a learner profile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Use checklists of “I can” descriptors to capture the learning trajectory of the curriculum and support detailed record-keeping by teachers</a:t>
            </a:r>
          </a:p>
        </p:txBody>
      </p:sp>
    </p:spTree>
    <p:extLst>
      <p:ext uri="{BB962C8B-B14F-4D97-AF65-F5344CB8AC3E}">
        <p14:creationId xmlns:p14="http://schemas.microsoft.com/office/powerpoint/2010/main" val="205553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7710F9C5-3DD5-284E-B90A-05E29267C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962" y="402291"/>
            <a:ext cx="8290983" cy="605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61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E57B4986-DB32-0F4A-A33E-5797B9C1C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629" y="552027"/>
            <a:ext cx="9184183" cy="575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0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 how do we respond to the twin challenges that Covid-19 poses?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9A4B2-F616-3140-8921-4414DA7C41EA}"/>
              </a:ext>
            </a:extLst>
          </p:cNvPr>
          <p:cNvSpPr/>
          <p:nvPr/>
        </p:nvSpPr>
        <p:spPr>
          <a:xfrm>
            <a:off x="313113" y="999422"/>
            <a:ext cx="5516188" cy="2597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policy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State or restate communicative curriculum goals in “can do” terms; summarize as a learner profile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Use checklists of “I can” descriptors to capture the learning trajectory of the curriculum and support detailed record-keeping by teachers</a:t>
            </a:r>
          </a:p>
        </p:txBody>
      </p:sp>
    </p:spTree>
    <p:extLst>
      <p:ext uri="{BB962C8B-B14F-4D97-AF65-F5344CB8AC3E}">
        <p14:creationId xmlns:p14="http://schemas.microsoft.com/office/powerpoint/2010/main" val="416630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 how do we respond to the twin challenges that Covid-19 poses?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9A4B2-F616-3140-8921-4414DA7C41EA}"/>
              </a:ext>
            </a:extLst>
          </p:cNvPr>
          <p:cNvSpPr/>
          <p:nvPr/>
        </p:nvSpPr>
        <p:spPr>
          <a:xfrm>
            <a:off x="313113" y="999422"/>
            <a:ext cx="5516188" cy="2597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policy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State or restate communicative curriculum goals in “can do” terms; summarize as a learner profile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Use checklists of “I can” descriptors to capture the learning trajectory of the curriculum and support detailed record-keeping by teachers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Specify the range of spoken and written texts learners are expected to work with at the various curriculum levels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05C1EB-D588-7E4C-B286-0E3BC8F51733}"/>
              </a:ext>
            </a:extLst>
          </p:cNvPr>
          <p:cNvSpPr/>
          <p:nvPr/>
        </p:nvSpPr>
        <p:spPr>
          <a:xfrm>
            <a:off x="7179140" y="1020572"/>
            <a:ext cx="4645959" cy="214934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/>
              <a:t>Public exams</a:t>
            </a:r>
            <a:endParaRPr lang="en-US" dirty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/>
              <a:t>Ensure that the exams are an adequate measure of the learning trajectory described by the curriculum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/>
              <a:t>Share rating criteria and scoring schemes with schools so that they can share them with students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8106E2-F9A7-CF4F-8784-2A8C92BF6A15}"/>
              </a:ext>
            </a:extLst>
          </p:cNvPr>
          <p:cNvCxnSpPr>
            <a:cxnSpLocks/>
          </p:cNvCxnSpPr>
          <p:nvPr/>
        </p:nvCxnSpPr>
        <p:spPr>
          <a:xfrm flipH="1">
            <a:off x="5829301" y="2144806"/>
            <a:ext cx="1331258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3C9A6A1-BC23-3E41-BD8A-B85B48DA3893}"/>
              </a:ext>
            </a:extLst>
          </p:cNvPr>
          <p:cNvSpPr/>
          <p:nvPr/>
        </p:nvSpPr>
        <p:spPr>
          <a:xfrm>
            <a:off x="313113" y="3938190"/>
            <a:ext cx="5569976" cy="237520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practice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Introduce learners to checklists of “I can” descriptors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Engage teachers and learners in the development of tools – learning diaries, logbooks, portfolios – that help them manage their own learning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Adopt learning activities that are easy to relate to the checklist descriptors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Develop learners’ skills of self-assessment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7FE219-129B-BD4C-9129-F11F22F6D967}"/>
              </a:ext>
            </a:extLst>
          </p:cNvPr>
          <p:cNvSpPr/>
          <p:nvPr/>
        </p:nvSpPr>
        <p:spPr>
          <a:xfrm>
            <a:off x="7179140" y="3938190"/>
            <a:ext cx="4645959" cy="2377745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/>
              <a:t>Include alternative modes of assessment in awarding overall grades</a:t>
            </a:r>
            <a:endParaRPr lang="en-US" dirty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/>
              <a:t>Projects that display students’ skills in speaking, writing and interaction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/>
              <a:t>Adapt rating criteria and scoring schemes from public exams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/>
              <a:t>Establish networks of schools to moderate students’ course work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0FEC52-463E-6F41-B4C0-7D0D504F3FC9}"/>
              </a:ext>
            </a:extLst>
          </p:cNvPr>
          <p:cNvCxnSpPr>
            <a:cxnSpLocks/>
          </p:cNvCxnSpPr>
          <p:nvPr/>
        </p:nvCxnSpPr>
        <p:spPr>
          <a:xfrm flipH="1">
            <a:off x="5869643" y="5040405"/>
            <a:ext cx="1331258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03D4F5A-0B1C-4E49-9E2F-7C1E0A15E824}"/>
              </a:ext>
            </a:extLst>
          </p:cNvPr>
          <p:cNvCxnSpPr>
            <a:cxnSpLocks/>
          </p:cNvCxnSpPr>
          <p:nvPr/>
        </p:nvCxnSpPr>
        <p:spPr>
          <a:xfrm>
            <a:off x="9358506" y="3169920"/>
            <a:ext cx="0" cy="76827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3548E8-62FD-054E-AEE8-F348F7DAA192}"/>
              </a:ext>
            </a:extLst>
          </p:cNvPr>
          <p:cNvCxnSpPr>
            <a:cxnSpLocks/>
          </p:cNvCxnSpPr>
          <p:nvPr/>
        </p:nvCxnSpPr>
        <p:spPr>
          <a:xfrm>
            <a:off x="5847882" y="2424853"/>
            <a:ext cx="1312677" cy="2288341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A243868-1F42-DE43-BB5B-CF9BA2FDCFA3}"/>
              </a:ext>
            </a:extLst>
          </p:cNvPr>
          <p:cNvCxnSpPr>
            <a:cxnSpLocks/>
          </p:cNvCxnSpPr>
          <p:nvPr/>
        </p:nvCxnSpPr>
        <p:spPr>
          <a:xfrm flipH="1">
            <a:off x="5883089" y="2364940"/>
            <a:ext cx="1296051" cy="2301887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02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nimBg="1"/>
      <p:bldP spid="20" grpId="0" build="p" animBg="1"/>
      <p:bldP spid="2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244" y="2087441"/>
            <a:ext cx="8291512" cy="64814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Over to you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792627" y="2735588"/>
            <a:ext cx="7235294" cy="138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Are these ideas worth exploring further?</a:t>
            </a:r>
          </a:p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If yes, how should we proceed?</a:t>
            </a:r>
          </a:p>
        </p:txBody>
      </p:sp>
    </p:spTree>
    <p:extLst>
      <p:ext uri="{BB962C8B-B14F-4D97-AF65-F5344CB8AC3E}">
        <p14:creationId xmlns:p14="http://schemas.microsoft.com/office/powerpoint/2010/main" val="376378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7CA74-4467-8F46-B041-418E88557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785" y="851926"/>
            <a:ext cx="9222430" cy="54123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Even with the development of vaccines, no one knows when the world will find a solution to the Covid-19 problem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No one knows if we shall ever return to what we thought of as normal life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It is not too soon to confront the educational challenges Covid-19 has brought and search for effective responses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purpose of this webinar: to outline a single, integrated response to two challenges Covid-19 has brought to language education:</a:t>
            </a:r>
          </a:p>
          <a:p>
            <a:pPr lvl="1">
              <a:buFont typeface="System Font Regular"/>
              <a:buChar char="–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Public examinations</a:t>
            </a:r>
          </a:p>
          <a:p>
            <a:pPr lvl="1">
              <a:buFont typeface="System Font Regular"/>
              <a:buChar char="–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Distance learning</a:t>
            </a:r>
          </a:p>
        </p:txBody>
      </p:sp>
    </p:spTree>
    <p:extLst>
      <p:ext uri="{BB962C8B-B14F-4D97-AF65-F5344CB8AC3E}">
        <p14:creationId xmlns:p14="http://schemas.microsoft.com/office/powerpoint/2010/main" val="14295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A5B3-11CD-974B-B202-6F33DB7F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117"/>
            <a:ext cx="10515600" cy="693324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The two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BB992-5BEE-BD47-907F-1904DDCF3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3970" y="841441"/>
            <a:ext cx="5365830" cy="5640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1. Public examinations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Widespread cancellation of public exams has thrown education systems into chaos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Algorithms are no substitute for student performance – and the very fact that they are used raises awkward questions of validity and reliability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In most education systems teacher grades for language exams cannot be translated into a summary description of students’ proficiency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When reliance on teacher grades leads to “grade inflation”, this is the fault of the system, not of teachers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0D2C9-A404-AA48-A956-0F6AA1E63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41441"/>
            <a:ext cx="5544312" cy="5521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2. Distance learning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Effective distance learning requires much more than a reliable laptop, a stable internet connection and a quiet room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To what extent are students capable of being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autonomous learners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How effectively do we help them to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develop skills of self-management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?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Are we providing them with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appropriate tools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As they manage their own learning, how effectively are they able to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monitor their own progress in relation to </a:t>
            </a:r>
            <a:r>
              <a:rPr lang="en-US" sz="2400" b="1" i="1">
                <a:solidFill>
                  <a:schemeClr val="accent5">
                    <a:lumMod val="50000"/>
                  </a:schemeClr>
                </a:solidFill>
              </a:rPr>
              <a:t>curriculum goals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040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The CEFR/CEFR-CV to the rescue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3FC81-7E18-5F45-8DFB-3DC26A00A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97081"/>
            <a:ext cx="5181600" cy="5173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Policy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CEFR/CEFR-CV’s illustrative scales  allow us to bring curriculum, teaching/ learning and assessment into closer alignment with one another than is usually the case 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Each “can do” statement can be used simultaneously to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specify a learning outcome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provide a learning focus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imply an assessment task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Because “can do” descriptors focus on </a:t>
            </a:r>
            <a:r>
              <a:rPr lang="en-US" sz="2200" b="1" i="1" dirty="0">
                <a:solidFill>
                  <a:schemeClr val="accent5">
                    <a:lumMod val="50000"/>
                  </a:schemeClr>
                </a:solidFill>
              </a:rPr>
              <a:t>behaviour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, learners themselves can participate in the new assessment culture that these considerations imply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52073-B8D1-AF45-87FF-41A57859F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997081"/>
            <a:ext cx="5450090" cy="5591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Practice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All Council of Europe education projects aim to help develop the individual citizen’s ability to participate, critically and proactively, in the democratic process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Council of Europe first introduced the concept of learner autonomy to language education (Holec 1979)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language user/learner described by the CEFR/CEFR-CV is autonomous by definition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a social </a:t>
            </a:r>
            <a:r>
              <a:rPr lang="en-US" sz="1800" b="1" i="1" dirty="0">
                <a:solidFill>
                  <a:schemeClr val="accent5">
                    <a:lumMod val="50000"/>
                  </a:schemeClr>
                </a:solidFill>
              </a:rPr>
              <a:t>agent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who has tasks to perform (cf. CEFR 2001: 9</a:t>
            </a:r>
          </a:p>
          <a:p>
            <a:pPr lvl="1">
              <a:buFont typeface="System Font Regular"/>
              <a:buChar char="–"/>
            </a:pPr>
            <a:r>
              <a:rPr lang="en-US" sz="1800" b="1" i="1" dirty="0">
                <a:solidFill>
                  <a:schemeClr val="accent5">
                    <a:lumMod val="50000"/>
                  </a:schemeClr>
                </a:solidFill>
              </a:rPr>
              <a:t>“can do”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is the basis of self-management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European Language Portfolio was conceived as (among other things) a means of fostering learner autonomy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888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The European Language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3FC81-7E18-5F45-8DFB-3DC26A00A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97080"/>
            <a:ext cx="5181600" cy="5769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Purpose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To mediate the ethos of the CEFR and the values of the Council of Europe to language user/learners 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To encourage and support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Learner autonomy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Intercultural awareness and intercultural learning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Plurilingualism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To familiarize language user/learners with the CEFR’s action-oriented definition of language proficiency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Learners use checklists of “I can” descriptors to identify learning targets and evaluate learning outcomes</a:t>
            </a:r>
          </a:p>
          <a:p>
            <a:pPr lvl="1">
              <a:buFont typeface="System Font Regular"/>
              <a:buChar char="–"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Goal-setting and self-assessment are the bedrock of reflective, autonomous learning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52073-B8D1-AF45-87FF-41A57859F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997081"/>
            <a:ext cx="5450090" cy="5591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 brief history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1997: The concept of the ELP introduced along with the second draft of the CEFR at an intergovernmental conference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1998–2000: Pilot projects carried out in 15 Council of Europe member states and by four INGOs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2000–2009: ELP design and implementation supported by a series of eight European seminars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2000–2010: 118 ELPs from 33 member states and six INGOs validated and accredited by the ELP Validation Committee</a:t>
            </a:r>
          </a:p>
          <a:p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2011–2014: 23 further ELPs registered by the Council of Europe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7391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The European Language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3FC81-7E18-5F45-8DFB-3DC26A00A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997081"/>
            <a:ext cx="5181600" cy="56451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Obstacles to widespread use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ELP development was rarely part of a larger reform of curricula and assessment</a:t>
            </a:r>
          </a:p>
          <a:p>
            <a:pPr lvl="1">
              <a:buFont typeface="System Font Regular"/>
              <a:buChar char="–"/>
            </a:pPr>
            <a:r>
              <a:rPr lang="en-US" sz="1900" dirty="0">
                <a:solidFill>
                  <a:schemeClr val="accent5">
                    <a:lumMod val="50000"/>
                  </a:schemeClr>
                </a:solidFill>
              </a:rPr>
              <a:t>There was often a mismatch between curriculum goals and “I can” descriptors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Official support for ELP implementation rarely continued after pilot projects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ELP’s focus on learner autonomy was often in conflict with dominant teaching methods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ELP models were often too “heavy”, which brought them into conflict with textbooks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Self-assessment, on which successful ELP use depends, was alien to most national education systems and teachers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52073-B8D1-AF45-87FF-41A57859F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997081"/>
            <a:ext cx="5925922" cy="55913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yet …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pedagogical ambitions of the the CEFR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Companion Volume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require a renewed focus on the three goals of the ELP:</a:t>
            </a:r>
          </a:p>
          <a:p>
            <a:pPr lvl="1">
              <a:buFont typeface="System Font Regular"/>
              <a:buChar char="–"/>
            </a:pPr>
            <a:r>
              <a:rPr lang="en-US" sz="1900" dirty="0">
                <a:solidFill>
                  <a:schemeClr val="accent5">
                    <a:lumMod val="50000"/>
                  </a:schemeClr>
                </a:solidFill>
              </a:rPr>
              <a:t>Learner autonomy</a:t>
            </a:r>
          </a:p>
          <a:p>
            <a:pPr lvl="1">
              <a:buFont typeface="System Font Regular"/>
              <a:buChar char="–"/>
            </a:pPr>
            <a:r>
              <a:rPr lang="en-US" sz="1900" dirty="0">
                <a:solidFill>
                  <a:schemeClr val="accent5">
                    <a:lumMod val="50000"/>
                  </a:schemeClr>
                </a:solidFill>
              </a:rPr>
              <a:t>Intercultural awareness and intercultural learning</a:t>
            </a:r>
          </a:p>
          <a:p>
            <a:pPr lvl="1">
              <a:buFont typeface="System Font Regular"/>
              <a:buChar char="–"/>
            </a:pPr>
            <a:r>
              <a:rPr lang="en-US" sz="1900" dirty="0">
                <a:solidFill>
                  <a:schemeClr val="accent5">
                    <a:lumMod val="50000"/>
                  </a:schemeClr>
                </a:solidFill>
              </a:rPr>
              <a:t>Plurilingualism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Most national curricula include critical thinking and learner autonomy among their key objectives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Universities routinely claim to develop their students’ capacity for critical thinking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goals and spirit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of the ELP should play a central role in our response to the challenges of Covid-19</a:t>
            </a:r>
          </a:p>
        </p:txBody>
      </p:sp>
    </p:spTree>
    <p:extLst>
      <p:ext uri="{BB962C8B-B14F-4D97-AF65-F5344CB8AC3E}">
        <p14:creationId xmlns:p14="http://schemas.microsoft.com/office/powerpoint/2010/main" val="18775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 how do we respond to the twin challenges that Covid-19 poses?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9A4B2-F616-3140-8921-4414DA7C41EA}"/>
              </a:ext>
            </a:extLst>
          </p:cNvPr>
          <p:cNvSpPr/>
          <p:nvPr/>
        </p:nvSpPr>
        <p:spPr>
          <a:xfrm>
            <a:off x="313113" y="999422"/>
            <a:ext cx="5516188" cy="2597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policy</a:t>
            </a:r>
          </a:p>
        </p:txBody>
      </p:sp>
    </p:spTree>
    <p:extLst>
      <p:ext uri="{BB962C8B-B14F-4D97-AF65-F5344CB8AC3E}">
        <p14:creationId xmlns:p14="http://schemas.microsoft.com/office/powerpoint/2010/main" val="225257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9AB3-A5B1-154B-8C5C-51EF3DDE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55411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So how do we respond to the twin challenges that Covid-19 poses?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99A4B2-F616-3140-8921-4414DA7C41EA}"/>
              </a:ext>
            </a:extLst>
          </p:cNvPr>
          <p:cNvSpPr/>
          <p:nvPr/>
        </p:nvSpPr>
        <p:spPr>
          <a:xfrm>
            <a:off x="313113" y="999422"/>
            <a:ext cx="5516188" cy="2597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At the level of policy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State or restate communicative curriculum goals in “can do” terms; summarize as a learner profile</a:t>
            </a:r>
          </a:p>
        </p:txBody>
      </p:sp>
    </p:spTree>
    <p:extLst>
      <p:ext uri="{BB962C8B-B14F-4D97-AF65-F5344CB8AC3E}">
        <p14:creationId xmlns:p14="http://schemas.microsoft.com/office/powerpoint/2010/main" val="154229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60B8B2A-EC0F-DD4E-9897-5CD44A88FCA7}"/>
              </a:ext>
            </a:extLst>
          </p:cNvPr>
          <p:cNvSpPr txBox="1"/>
          <p:nvPr/>
        </p:nvSpPr>
        <p:spPr>
          <a:xfrm>
            <a:off x="10200640" y="6082454"/>
            <a:ext cx="158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CEFR-CV, p. 38</a:t>
            </a:r>
          </a:p>
        </p:txBody>
      </p:sp>
      <p:pic>
        <p:nvPicPr>
          <p:cNvPr id="3" name="Picture 2" descr="Chart, radar chart&#10;&#10;Description automatically generated">
            <a:extLst>
              <a:ext uri="{FF2B5EF4-FFF2-40B4-BE49-F238E27FC236}">
                <a16:creationId xmlns:a16="http://schemas.microsoft.com/office/drawing/2014/main" id="{B89AF690-5761-3742-AB10-30A9292E0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417" y="599356"/>
            <a:ext cx="8867205" cy="537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1215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System Font Regular</vt:lpstr>
      <vt:lpstr>Office Theme</vt:lpstr>
      <vt:lpstr>Covid-19 and language education: Two challenges, one response</vt:lpstr>
      <vt:lpstr>PowerPoint Presentation</vt:lpstr>
      <vt:lpstr>The two challenges</vt:lpstr>
      <vt:lpstr>The CEFR/CEFR-CV to the rescue</vt:lpstr>
      <vt:lpstr>The European Language Portfolio</vt:lpstr>
      <vt:lpstr>The European Language Portfolio</vt:lpstr>
      <vt:lpstr>So how do we respond to the twin challenges that Covid-19 poses? </vt:lpstr>
      <vt:lpstr>So how do we respond to the twin challenges that Covid-19 poses? </vt:lpstr>
      <vt:lpstr>PowerPoint Presentation</vt:lpstr>
      <vt:lpstr>PowerPoint Presentation</vt:lpstr>
      <vt:lpstr>So how do we respond to the twin challenges that Covid-19 poses? </vt:lpstr>
      <vt:lpstr>So how do we respond to the twin challenges that Covid-19 poses? </vt:lpstr>
      <vt:lpstr>PowerPoint Presentation</vt:lpstr>
      <vt:lpstr>PowerPoint Presentation</vt:lpstr>
      <vt:lpstr>So how do we respond to the twin challenges that Covid-19 poses? </vt:lpstr>
      <vt:lpstr>So how do we respond to the twin challenges that Covid-19 poses? </vt:lpstr>
      <vt:lpstr>Over to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Sarah Breslin</cp:lastModifiedBy>
  <cp:revision>93</cp:revision>
  <dcterms:created xsi:type="dcterms:W3CDTF">2020-01-08T10:10:35Z</dcterms:created>
  <dcterms:modified xsi:type="dcterms:W3CDTF">2020-12-01T08:57:33Z</dcterms:modified>
</cp:coreProperties>
</file>